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8" r:id="rId11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3F5"/>
    <a:srgbClr val="97D5F4"/>
    <a:srgbClr val="BAE3F8"/>
    <a:srgbClr val="FF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86395"/>
  </p:normalViewPr>
  <p:slideViewPr>
    <p:cSldViewPr snapToGrid="0" snapToObjects="1">
      <p:cViewPr varScale="1">
        <p:scale>
          <a:sx n="74" d="100"/>
          <a:sy n="74" d="100"/>
        </p:scale>
        <p:origin x="85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03/01/2025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EC6D5-1C0E-488C-847D-E6BC6FEF3C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51653"/>
            <a:ext cx="9968337" cy="778378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51655"/>
            <a:ext cx="9968337" cy="7783785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C5519-B7E1-4CE8-98B6-98C6C5A57B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0498E-62FC-44C7-A5AE-A35AE88D0E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accent5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403FE-61E7-4335-AC11-5FAD3B7A0A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083779-71FF-47D9-B8A2-14F68818BA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79188" cy="4980345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6472479"/>
            <a:ext cx="17179188" cy="283916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881" y="3268131"/>
            <a:ext cx="8428452" cy="60739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5878" y="3268131"/>
            <a:ext cx="8447241" cy="60739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118" y="3268131"/>
            <a:ext cx="8418668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18" y="4503999"/>
            <a:ext cx="8418668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5878" y="3268131"/>
            <a:ext cx="8452005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95878" y="4503999"/>
            <a:ext cx="8452005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3759413"/>
            <a:ext cx="17198238" cy="556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9704541"/>
            <a:ext cx="18288000" cy="5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rm.ac.uk/resources/online/all/?id=2084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3207939"/>
            <a:ext cx="17198238" cy="1222393"/>
          </a:xfrm>
        </p:spPr>
        <p:txBody>
          <a:bodyPr>
            <a:normAutofit/>
          </a:bodyPr>
          <a:lstStyle/>
          <a:p>
            <a:r>
              <a:rPr lang="en-GB" sz="6600" dirty="0"/>
              <a:t>Multiple Linear Regression</a:t>
            </a:r>
            <a:r>
              <a:rPr lang="en-US" sz="4800" dirty="0"/>
              <a:t>  </a:t>
            </a:r>
            <a:endParaRPr lang="en-GB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009883"/>
            <a:ext cx="17198238" cy="86524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Mark </a:t>
            </a:r>
            <a:r>
              <a:rPr lang="en-GB" dirty="0" err="1"/>
              <a:t>Tranmer</a:t>
            </a:r>
            <a:r>
              <a:rPr lang="en-GB" dirty="0"/>
              <a:t>, Jen Murphy, Mark Elliot, Maria </a:t>
            </a:r>
            <a:r>
              <a:rPr lang="en-GB" dirty="0" err="1"/>
              <a:t>Pampaka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7084E-65F5-AF78-4DE0-E14F3893D0EA}"/>
              </a:ext>
            </a:extLst>
          </p:cNvPr>
          <p:cNvSpPr txBox="1">
            <a:spLocks/>
          </p:cNvSpPr>
          <p:nvPr/>
        </p:nvSpPr>
        <p:spPr>
          <a:xfrm>
            <a:off x="4429615" y="7289442"/>
            <a:ext cx="8796987" cy="8652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chemeClr val="tx2"/>
                </a:solidFill>
              </a:rPr>
              <a:t>Written by the authors. Narrated by AI voiceover.</a:t>
            </a:r>
          </a:p>
          <a:p>
            <a:pPr marL="0" indent="0" algn="ctr">
              <a:buNone/>
            </a:pPr>
            <a:r>
              <a:rPr lang="en-GB" sz="1600" b="1" dirty="0">
                <a:solidFill>
                  <a:schemeClr val="tx2"/>
                </a:solidFill>
                <a:latin typeface="Aptos Light" panose="020B0004020202020204" pitchFamily="34" charset="0"/>
              </a:rPr>
              <a:t>Full resource, see: </a:t>
            </a:r>
            <a:r>
              <a:rPr lang="en-GB" sz="1600" u="sng" kern="100" dirty="0">
                <a:solidFill>
                  <a:srgbClr val="0563C1"/>
                </a:solidFill>
                <a:effectLst/>
                <a:latin typeface="Aptos Light" panose="020B00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https://www.ncrm.ac.uk/resources/online/all/?id=20848</a:t>
            </a:r>
            <a:endParaRPr lang="en-GB" sz="1600" kern="100" dirty="0">
              <a:effectLst/>
              <a:latin typeface="Aptos Light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8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5396957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979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D726FB-2D49-D5B8-7136-1C2113A35E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9" t="11153" r="7020" b="18279"/>
          <a:stretch/>
        </p:blipFill>
        <p:spPr>
          <a:xfrm>
            <a:off x="7478278" y="2572556"/>
            <a:ext cx="10107073" cy="53225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763802-3B39-E14B-845B-C711114D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967807"/>
            <a:ext cx="15338793" cy="967696"/>
          </a:xfrm>
        </p:spPr>
        <p:txBody>
          <a:bodyPr>
            <a:normAutofit/>
          </a:bodyPr>
          <a:lstStyle/>
          <a:p>
            <a:r>
              <a:rPr lang="en-GB" dirty="0"/>
              <a:t>Introduction to Multiple Linear Regression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5CE0B-D19F-DD41-93EA-456A65C73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199" y="2391918"/>
            <a:ext cx="7607302" cy="58529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/>
              <a:t>A statistical modelling </a:t>
            </a:r>
            <a:br>
              <a:rPr lang="en-GB" sz="3600"/>
            </a:br>
            <a:r>
              <a:rPr lang="en-GB" sz="3600"/>
              <a:t>technique to analyse and </a:t>
            </a:r>
            <a:br>
              <a:rPr lang="en-GB" sz="3600"/>
            </a:br>
            <a:r>
              <a:rPr lang="en-GB" sz="3600"/>
              <a:t>predict relationships </a:t>
            </a:r>
            <a:br>
              <a:rPr lang="en-GB" sz="3600"/>
            </a:br>
            <a:r>
              <a:rPr lang="en-GB" sz="3600"/>
              <a:t>between variables.</a:t>
            </a:r>
            <a:br>
              <a:rPr lang="en-GB" sz="3600"/>
            </a:br>
            <a:endParaRPr lang="en-GB" sz="3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/>
              <a:t>MLR helps understand the</a:t>
            </a:r>
            <a:br>
              <a:rPr lang="en-GB" sz="3600"/>
            </a:br>
            <a:r>
              <a:rPr lang="en-GB" sz="3600"/>
              <a:t>relationship between one</a:t>
            </a:r>
            <a:br>
              <a:rPr lang="en-GB" sz="3600"/>
            </a:br>
            <a:r>
              <a:rPr lang="en-GB" sz="3600"/>
              <a:t>dependent variable and </a:t>
            </a:r>
            <a:br>
              <a:rPr lang="en-GB" sz="3600"/>
            </a:br>
            <a:r>
              <a:rPr lang="en-GB" sz="3600"/>
              <a:t>two or more independent variables.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1723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6FB5-7946-DD18-E0D6-6FB9ACAB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62"/>
          <a:stretch/>
        </p:blipFill>
        <p:spPr>
          <a:xfrm>
            <a:off x="0" y="67587"/>
            <a:ext cx="18288000" cy="96175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B0AD13-A26F-0E95-E7D6-11BFE75707E8}"/>
              </a:ext>
            </a:extLst>
          </p:cNvPr>
          <p:cNvSpPr/>
          <p:nvPr/>
        </p:nvSpPr>
        <p:spPr>
          <a:xfrm>
            <a:off x="669702" y="2042160"/>
            <a:ext cx="7611414" cy="2684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C5CE0B-D19F-DD41-93EA-456A65C733A2}"/>
              </a:ext>
            </a:extLst>
          </p:cNvPr>
          <p:cNvSpPr txBox="1">
            <a:spLocks/>
          </p:cNvSpPr>
          <p:nvPr/>
        </p:nvSpPr>
        <p:spPr>
          <a:xfrm>
            <a:off x="965198" y="2228668"/>
            <a:ext cx="8483601" cy="601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Explore MLR with examples </a:t>
            </a:r>
            <a:br>
              <a:rPr lang="en-GB" sz="3600" dirty="0"/>
            </a:br>
            <a:r>
              <a:rPr lang="en-GB" sz="3600" dirty="0"/>
              <a:t>from social sciences.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Downloadable worksheet and </a:t>
            </a:r>
            <a:br>
              <a:rPr lang="en-GB" sz="3600" dirty="0"/>
            </a:br>
            <a:r>
              <a:rPr lang="en-GB" sz="3600" dirty="0"/>
              <a:t>are also workbook available.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2763802-3B39-E14B-845B-C711114D4952}"/>
              </a:ext>
            </a:extLst>
          </p:cNvPr>
          <p:cNvSpPr txBox="1">
            <a:spLocks/>
          </p:cNvSpPr>
          <p:nvPr/>
        </p:nvSpPr>
        <p:spPr>
          <a:xfrm>
            <a:off x="965199" y="967807"/>
            <a:ext cx="15338793" cy="967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03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763802-3B39-E14B-845B-C711114D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967807"/>
            <a:ext cx="15338793" cy="967696"/>
          </a:xfrm>
        </p:spPr>
        <p:txBody>
          <a:bodyPr>
            <a:normAutofit/>
          </a:bodyPr>
          <a:lstStyle/>
          <a:p>
            <a:r>
              <a:rPr lang="en-GB" dirty="0"/>
              <a:t>Foundations of MLR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5CE0B-D19F-DD41-93EA-456A65C73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198" y="2228668"/>
            <a:ext cx="6092425" cy="60161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MLR builds on simple linear regression.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It explores the effect of multiple independent variables on one dependent variable.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32C92-1052-ACAE-CB84-F20D32AC4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7128" t="11153" r="7022" b="45144"/>
          <a:stretch/>
        </p:blipFill>
        <p:spPr>
          <a:xfrm>
            <a:off x="6465194" y="2228668"/>
            <a:ext cx="11269015" cy="721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763802-3B39-E14B-845B-C711114D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349623"/>
            <a:ext cx="15338793" cy="967696"/>
          </a:xfrm>
        </p:spPr>
        <p:txBody>
          <a:bodyPr>
            <a:normAutofit/>
          </a:bodyPr>
          <a:lstStyle/>
          <a:p>
            <a:r>
              <a:rPr lang="en-GB" dirty="0"/>
              <a:t>Simple Linear Regression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5CE0B-D19F-DD41-93EA-456A65C73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198" y="1610484"/>
            <a:ext cx="15522979" cy="6016172"/>
          </a:xfrm>
        </p:spPr>
        <p:txBody>
          <a:bodyPr>
            <a:normAutofit/>
          </a:bodyPr>
          <a:lstStyle/>
          <a:p>
            <a:r>
              <a:rPr lang="en-GB" sz="3200" dirty="0"/>
              <a:t>Estimates the relationship between a response variable (y) </a:t>
            </a:r>
            <a:br>
              <a:rPr lang="en-GB" sz="3200" dirty="0"/>
            </a:br>
            <a:r>
              <a:rPr lang="en-GB" sz="3200" dirty="0"/>
              <a:t>and a single explanatory variable (x).</a:t>
            </a:r>
          </a:p>
          <a:p>
            <a:r>
              <a:rPr lang="en-GB" sz="3200" dirty="0"/>
              <a:t>Example: Predicting exam performance at age 16 based on </a:t>
            </a:r>
            <a:br>
              <a:rPr lang="en-GB" sz="3200" dirty="0"/>
            </a:br>
            <a:r>
              <a:rPr lang="en-GB" sz="3200" dirty="0"/>
              <a:t>exam results at age 11.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A67CC-FC22-1AFD-3D42-4EC79D699D94}"/>
              </a:ext>
            </a:extLst>
          </p:cNvPr>
          <p:cNvSpPr txBox="1"/>
          <p:nvPr/>
        </p:nvSpPr>
        <p:spPr>
          <a:xfrm>
            <a:off x="6576635" y="8778560"/>
            <a:ext cx="7928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Scatterplot of exam score at age 16, against score at age 11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F03AD-AF49-E5B6-6012-1F925547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718" y="3747752"/>
            <a:ext cx="8296638" cy="47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D86745-64E4-AB67-67B3-C3EBB96D6B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12" b="33845"/>
          <a:stretch/>
        </p:blipFill>
        <p:spPr>
          <a:xfrm>
            <a:off x="0" y="218941"/>
            <a:ext cx="18288000" cy="94902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763802-3B39-E14B-845B-C711114D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70839"/>
            <a:ext cx="15338793" cy="783720"/>
          </a:xfrm>
        </p:spPr>
        <p:txBody>
          <a:bodyPr>
            <a:normAutofit/>
          </a:bodyPr>
          <a:lstStyle/>
          <a:p>
            <a:r>
              <a:rPr lang="en-GB" dirty="0"/>
              <a:t>Multiple Linear Regression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5CE0B-D19F-DD41-93EA-456A65C73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198" y="2202286"/>
            <a:ext cx="8483601" cy="60425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Extends simple linear regression to include more explanatory variables.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Still assumes the relationship between variables is linear.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19B3E1-07A2-967D-242A-6D5EB07D0D9B}"/>
              </a:ext>
            </a:extLst>
          </p:cNvPr>
          <p:cNvSpPr/>
          <p:nvPr/>
        </p:nvSpPr>
        <p:spPr>
          <a:xfrm>
            <a:off x="6581104" y="3876541"/>
            <a:ext cx="1120462" cy="399245"/>
          </a:xfrm>
          <a:prstGeom prst="rect">
            <a:avLst/>
          </a:prstGeom>
          <a:solidFill>
            <a:srgbClr val="FF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8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3F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B2FA4-953A-C4DD-25D8-9AE36311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l="9686" t="13184" r="13360" b="24164"/>
          <a:stretch/>
        </p:blipFill>
        <p:spPr>
          <a:xfrm>
            <a:off x="0" y="-30245"/>
            <a:ext cx="18288001" cy="97548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763802-3B39-E14B-845B-C711114D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967807"/>
            <a:ext cx="15338793" cy="967696"/>
          </a:xfrm>
        </p:spPr>
        <p:txBody>
          <a:bodyPr>
            <a:normAutofit/>
          </a:bodyPr>
          <a:lstStyle/>
          <a:p>
            <a:r>
              <a:rPr lang="en-GB" dirty="0"/>
              <a:t>Practical Examples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5CE0B-D19F-DD41-93EA-456A65C73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198" y="2228668"/>
            <a:ext cx="8483601" cy="60161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Predict income using socio-economic characteristics.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Estimate blood pressure considering factors like occupation, smoking, </a:t>
            </a:r>
            <a:br>
              <a:rPr lang="en-GB" sz="3600" dirty="0"/>
            </a:br>
            <a:r>
              <a:rPr lang="en-GB" sz="3600" dirty="0"/>
              <a:t>age, etc.</a:t>
            </a:r>
          </a:p>
        </p:txBody>
      </p:sp>
    </p:spTree>
    <p:extLst>
      <p:ext uri="{BB962C8B-B14F-4D97-AF65-F5344CB8AC3E}">
        <p14:creationId xmlns:p14="http://schemas.microsoft.com/office/powerpoint/2010/main" val="201073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763802-3B39-E14B-845B-C711114D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967807"/>
            <a:ext cx="15338793" cy="967696"/>
          </a:xfrm>
        </p:spPr>
        <p:txBody>
          <a:bodyPr>
            <a:normAutofit/>
          </a:bodyPr>
          <a:lstStyle/>
          <a:p>
            <a:r>
              <a:rPr lang="en-GB" dirty="0"/>
              <a:t>Assumptions of MLR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5CE0B-D19F-DD41-93EA-456A65C73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198" y="2228668"/>
            <a:ext cx="9529602" cy="60161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The response variable is continuous.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The relationship between variables is linear.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Residuals are homoscedastic and normally distributed.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Limited multicollinearity between variables.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No extrinsic variables.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Errors and observations should be independent.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811862-D463-D2DE-D899-F7732FEC18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882"/>
          <a:stretch/>
        </p:blipFill>
        <p:spPr>
          <a:xfrm>
            <a:off x="12351709" y="6180298"/>
            <a:ext cx="2961835" cy="2316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E1E8A-CA16-C577-9F53-6562B692E6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61" r="1295"/>
          <a:stretch/>
        </p:blipFill>
        <p:spPr>
          <a:xfrm>
            <a:off x="12403934" y="2828469"/>
            <a:ext cx="2880582" cy="23164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17B71A-07A3-CBA2-36DE-EE24E36ABCB0}"/>
              </a:ext>
            </a:extLst>
          </p:cNvPr>
          <p:cNvSpPr txBox="1"/>
          <p:nvPr/>
        </p:nvSpPr>
        <p:spPr>
          <a:xfrm>
            <a:off x="11930741" y="1900697"/>
            <a:ext cx="4151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Homoscedastic residuals</a:t>
            </a:r>
            <a:endParaRPr lang="en-GB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11F2D-3B7C-0559-E413-EBD28A3A71C4}"/>
              </a:ext>
            </a:extLst>
          </p:cNvPr>
          <p:cNvSpPr txBox="1"/>
          <p:nvPr/>
        </p:nvSpPr>
        <p:spPr>
          <a:xfrm>
            <a:off x="12337194" y="5641838"/>
            <a:ext cx="5297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Heteroscedasticity:</a:t>
            </a:r>
          </a:p>
        </p:txBody>
      </p:sp>
    </p:spTree>
    <p:extLst>
      <p:ext uri="{BB962C8B-B14F-4D97-AF65-F5344CB8AC3E}">
        <p14:creationId xmlns:p14="http://schemas.microsoft.com/office/powerpoint/2010/main" val="373003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C92544-9DAF-B981-0E92-15536EA839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l="37" r="-1"/>
          <a:stretch/>
        </p:blipFill>
        <p:spPr>
          <a:xfrm flipH="1">
            <a:off x="1535908" y="1935503"/>
            <a:ext cx="16229577" cy="770928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763802-3B39-E14B-845B-C711114D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257" y="967807"/>
            <a:ext cx="15026735" cy="967696"/>
          </a:xfrm>
        </p:spPr>
        <p:txBody>
          <a:bodyPr>
            <a:normAutofit/>
          </a:bodyPr>
          <a:lstStyle/>
          <a:p>
            <a:r>
              <a:rPr lang="en-GB" dirty="0"/>
              <a:t>Dealing with Assumption Violations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A13CF2-403E-CC21-CC92-6C47826FF6E3}"/>
              </a:ext>
            </a:extLst>
          </p:cNvPr>
          <p:cNvSpPr/>
          <p:nvPr/>
        </p:nvSpPr>
        <p:spPr>
          <a:xfrm>
            <a:off x="734217" y="1963805"/>
            <a:ext cx="6421326" cy="5728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2C5CE0B-D19F-DD41-93EA-456A65C733A2}"/>
              </a:ext>
            </a:extLst>
          </p:cNvPr>
          <p:cNvSpPr txBox="1">
            <a:spLocks/>
          </p:cNvSpPr>
          <p:nvPr/>
        </p:nvSpPr>
        <p:spPr>
          <a:xfrm>
            <a:off x="1277257" y="2228668"/>
            <a:ext cx="5500914" cy="601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If assumptions are violated, adjustments to the model or interpretation may be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In some cases, data </a:t>
            </a:r>
            <a:br>
              <a:rPr lang="en-GB" sz="3600" dirty="0"/>
            </a:br>
            <a:r>
              <a:rPr lang="en-GB" sz="3600" dirty="0"/>
              <a:t>transformation might be required.</a:t>
            </a:r>
          </a:p>
        </p:txBody>
      </p:sp>
    </p:spTree>
    <p:extLst>
      <p:ext uri="{BB962C8B-B14F-4D97-AF65-F5344CB8AC3E}">
        <p14:creationId xmlns:p14="http://schemas.microsoft.com/office/powerpoint/2010/main" val="209938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311</Words>
  <Application>Microsoft Office PowerPoint</Application>
  <PresentationFormat>Custom</PresentationFormat>
  <Paragraphs>38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 Light</vt:lpstr>
      <vt:lpstr>Arial</vt:lpstr>
      <vt:lpstr>Calibri</vt:lpstr>
      <vt:lpstr>Office Theme</vt:lpstr>
      <vt:lpstr>Multiple Linear Regression  </vt:lpstr>
      <vt:lpstr>Introduction to Multiple Linear Regression</vt:lpstr>
      <vt:lpstr>PowerPoint Presentation</vt:lpstr>
      <vt:lpstr>Foundations of MLR</vt:lpstr>
      <vt:lpstr>Simple Linear Regression</vt:lpstr>
      <vt:lpstr>Multiple Linear Regression</vt:lpstr>
      <vt:lpstr>Practical Examples</vt:lpstr>
      <vt:lpstr>Assumptions of MLR</vt:lpstr>
      <vt:lpstr>Dealing with Assumption Violations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Gil Dekel</cp:lastModifiedBy>
  <cp:revision>50</cp:revision>
  <dcterms:created xsi:type="dcterms:W3CDTF">2020-05-12T14:44:09Z</dcterms:created>
  <dcterms:modified xsi:type="dcterms:W3CDTF">2025-01-03T11:31:10Z</dcterms:modified>
</cp:coreProperties>
</file>